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265" r:id="rId6"/>
    <p:sldId id="261" r:id="rId7"/>
    <p:sldId id="262" r:id="rId8"/>
    <p:sldId id="264" r:id="rId9"/>
    <p:sldId id="263" r:id="rId10"/>
    <p:sldId id="270" r:id="rId11"/>
    <p:sldId id="266" r:id="rId12"/>
    <p:sldId id="268" r:id="rId13"/>
    <p:sldId id="267" r:id="rId14"/>
    <p:sldId id="269" r:id="rId15"/>
    <p:sldId id="271" r:id="rId16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4190" y="2179955"/>
            <a:ext cx="11156950" cy="1205230"/>
          </a:xfrm>
        </p:spPr>
        <p:txBody>
          <a:bodyPr>
            <a:normAutofit/>
          </a:bodyPr>
          <a:p>
            <a:r>
              <a:rPr lang="en-US" altLang="zh-CN"/>
              <a:t>GrabCut</a:t>
            </a:r>
            <a:r>
              <a:rPr lang="zh-CN" altLang="en-US"/>
              <a:t>复现</a:t>
            </a:r>
            <a:r>
              <a:rPr lang="zh-CN" altLang="en-US"/>
              <a:t>答辩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166235"/>
            <a:ext cx="11897360" cy="1655445"/>
          </a:xfrm>
        </p:spPr>
        <p:txBody>
          <a:bodyPr/>
          <a:p>
            <a:r>
              <a:rPr lang="zh-CN" altLang="en-US"/>
              <a:t>向东</a:t>
            </a:r>
            <a:endParaRPr lang="zh-CN" altLang="en-US"/>
          </a:p>
          <a:p>
            <a:pPr indent="457200" algn="r"/>
            <a:r>
              <a:rPr lang="en-US" altLang="zh-CN"/>
              <a:t>2024/3/28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反例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2805" y="440055"/>
            <a:ext cx="985774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195"/>
          </a:xfrm>
        </p:spPr>
        <p:txBody>
          <a:bodyPr/>
          <a:p>
            <a:r>
              <a:rPr lang="zh-CN" altLang="en-US"/>
              <a:t>人物角色</a:t>
            </a:r>
            <a:r>
              <a:rPr lang="en-US" altLang="zh-CN"/>
              <a:t> </a:t>
            </a:r>
            <a:r>
              <a:rPr lang="zh-CN" altLang="en-US"/>
              <a:t>（眼睛、</a:t>
            </a:r>
            <a:r>
              <a:rPr lang="zh-CN" altLang="en-US"/>
              <a:t>头发、装饰均需要</a:t>
            </a:r>
            <a:r>
              <a:rPr lang="zh-CN" altLang="en-US"/>
              <a:t>标记）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3070" y="1201420"/>
            <a:ext cx="9487535" cy="5502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7355" cy="884555"/>
          </a:xfrm>
        </p:spPr>
        <p:txBody>
          <a:bodyPr/>
          <a:p>
            <a:r>
              <a:rPr lang="zh-CN" altLang="en-US"/>
              <a:t>修正（效果</a:t>
            </a:r>
            <a:r>
              <a:rPr lang="zh-CN" altLang="en-US"/>
              <a:t>也不佳）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190625"/>
            <a:ext cx="10676890" cy="559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1(</a:t>
            </a:r>
            <a:r>
              <a:rPr lang="zh-CN" altLang="en-US"/>
              <a:t>自我感觉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719945" cy="3859530"/>
          </a:xfrm>
        </p:spPr>
        <p:txBody>
          <a:bodyPr>
            <a:noAutofit/>
          </a:bodyPr>
          <a:p>
            <a:r>
              <a:rPr lang="zh-CN" altLang="en-US" sz="3600"/>
              <a:t>相较于灰度图的</a:t>
            </a:r>
            <a:r>
              <a:rPr lang="en-US" altLang="zh-CN" sz="3600"/>
              <a:t>Graphcut</a:t>
            </a:r>
            <a:r>
              <a:rPr lang="zh-CN" altLang="en-US" sz="3600"/>
              <a:t>，</a:t>
            </a:r>
            <a:r>
              <a:rPr lang="en-US" altLang="zh-CN" sz="3600"/>
              <a:t>Grabcut</a:t>
            </a:r>
            <a:r>
              <a:rPr lang="zh-CN" altLang="en-US" sz="3600"/>
              <a:t>相当于维护了</a:t>
            </a:r>
            <a:r>
              <a:rPr lang="en-US" altLang="zh-CN" sz="3600"/>
              <a:t>K</a:t>
            </a:r>
            <a:r>
              <a:rPr lang="zh-CN" altLang="en-US" sz="3600"/>
              <a:t>个概率</a:t>
            </a:r>
            <a:r>
              <a:rPr lang="zh-CN" altLang="en-US" sz="3600"/>
              <a:t>分布图。</a:t>
            </a:r>
            <a:endParaRPr lang="zh-CN" altLang="en-US" sz="3600"/>
          </a:p>
          <a:p>
            <a:r>
              <a:rPr lang="zh-CN" altLang="en-US" sz="3600"/>
              <a:t>每个</a:t>
            </a:r>
            <a:r>
              <a:rPr lang="zh-CN" altLang="en-US" sz="3600">
                <a:sym typeface="+mn-ea"/>
              </a:rPr>
              <a:t>高斯分布</a:t>
            </a:r>
            <a:r>
              <a:rPr lang="zh-CN" altLang="en-US" sz="3600"/>
              <a:t>也就是一个簇，维护了一组颜色的信息。</a:t>
            </a:r>
            <a:endParaRPr lang="zh-CN" altLang="en-US" sz="3600"/>
          </a:p>
          <a:p>
            <a:r>
              <a:rPr lang="zh-CN" altLang="en-US" sz="3600"/>
              <a:t>所以容易观察到，在颜色复杂或色彩相近的图片上，如装饰、眼睛、皮肤高亮等效果不佳，即可能是由于这些颜色需要单独的簇来维护。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簇的</a:t>
            </a:r>
            <a:r>
              <a:rPr lang="zh-CN" altLang="en-US"/>
              <a:t>数量？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01235" cy="4351655"/>
          </a:xfrm>
        </p:spPr>
        <p:txBody>
          <a:bodyPr/>
          <a:p>
            <a:r>
              <a:rPr lang="zh-CN" altLang="en-US">
                <a:sym typeface="+mn-ea"/>
              </a:rPr>
              <a:t>但是当簇数量过大的时候：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首先肯定时间接受不了，这肯定会提高程序运算的</a:t>
            </a:r>
            <a:r>
              <a:rPr lang="zh-CN" altLang="en-US">
                <a:sym typeface="+mn-ea"/>
              </a:rPr>
              <a:t>复杂度。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其次当簇过多的时候，可能会聚合在一些噪声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  <a:p>
            <a:r>
              <a:rPr lang="zh-CN" altLang="en-US"/>
              <a:t>例如</a:t>
            </a:r>
            <a:r>
              <a:rPr lang="en-US" altLang="zh-CN"/>
              <a:t>flowers</a:t>
            </a:r>
            <a:r>
              <a:rPr lang="zh-CN" altLang="en-US"/>
              <a:t>的白色噪点</a:t>
            </a:r>
            <a:r>
              <a:rPr lang="zh-CN" altLang="en-US"/>
              <a:t>上。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所以合适的簇数量也会影响分割的</a:t>
            </a:r>
            <a:r>
              <a:rPr lang="zh-CN" altLang="en-US"/>
              <a:t>效果。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3475" y="862965"/>
            <a:ext cx="497014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效果瓶颈）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3940"/>
          </a:xfrm>
        </p:spPr>
        <p:txBody>
          <a:bodyPr/>
          <a:p>
            <a:pPr marL="0" indent="0">
              <a:buNone/>
            </a:pPr>
            <a:r>
              <a:rPr lang="zh-CN" altLang="en-US"/>
              <a:t>观察到在处理分割效果不好的物体，往往边缘分割还是比较好，但是在背景边缘以外效果又下降，我认为grabcut的本质只是按照了颜色进行分类，以及考虑相邻格之间的关系，没有考虑到空间整体位置之间的关系。</a:t>
            </a:r>
            <a:endParaRPr lang="zh-CN" altLang="en-US"/>
          </a:p>
          <a:p>
            <a:pPr marL="0" indent="0">
              <a:buNone/>
            </a:pPr>
            <a:r>
              <a:rPr lang="zh-CN" altLang="en-US" sz="1800"/>
              <a:t>（虽然原文中给出了所有格</a:t>
            </a:r>
            <a:r>
              <a:rPr lang="zh-CN" altLang="en-US" sz="1800"/>
              <a:t>相似性的计算，但是实际肯定不能这么用）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115" y="4139565"/>
            <a:ext cx="4009390" cy="2325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05" y="4139565"/>
            <a:ext cx="410845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时间瓶颈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网络流的复杂度基本在$V^2E$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注定GrabCut不能处理巨大的图片。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（不过我的代码里面的瓶颈在于EM算法。）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应用瓶颈）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虽然高斯分布的式子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但是因为图片的像素比较多，实际上算出来的p一般都很小，直接用这个式子效果不太好，所以我在处理的</a:t>
            </a:r>
            <a:r>
              <a:rPr lang="zh-CN" altLang="en-US"/>
              <a:t>时候整体乘了一个大常数。</a:t>
            </a:r>
            <a:endParaRPr lang="zh-CN" altLang="en-US"/>
          </a:p>
          <a:p>
            <a:r>
              <a:rPr lang="zh-CN" altLang="en-US"/>
              <a:t>当我使用</a:t>
            </a:r>
            <a:r>
              <a:rPr lang="en-US" altLang="zh-CN"/>
              <a:t>OpenCV</a:t>
            </a:r>
            <a:r>
              <a:rPr lang="zh-CN" altLang="en-US"/>
              <a:t>自带的</a:t>
            </a:r>
            <a:r>
              <a:rPr lang="en-US" altLang="zh-CN"/>
              <a:t>EM</a:t>
            </a:r>
            <a:r>
              <a:rPr lang="zh-CN" altLang="en-US"/>
              <a:t>库进行验证时：</a:t>
            </a:r>
            <a:endParaRPr lang="zh-CN" altLang="en-US"/>
          </a:p>
          <a:p>
            <a:r>
              <a:rPr lang="zh-CN" altLang="en-US"/>
              <a:t>发现他的</a:t>
            </a:r>
            <a:r>
              <a:rPr lang="en-US" altLang="zh-CN"/>
              <a:t>EM</a:t>
            </a:r>
            <a:r>
              <a:rPr lang="zh-CN" altLang="en-US"/>
              <a:t>效果（如果我没写错的话）不如我自己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猜测原因可能就是计算精度的</a:t>
            </a:r>
            <a:r>
              <a:rPr lang="zh-CN" altLang="en-US"/>
              <a:t>问题。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1510030"/>
            <a:ext cx="6069965" cy="1047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5 - 网络流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虽然在原文中给出了多次计算网络流的结果进行迭代，但是并不是每一次的效果都会</a:t>
            </a:r>
            <a:r>
              <a:rPr lang="zh-CN" altLang="en-US"/>
              <a:t>更优。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我认为有时候多次迭代网络流的效果不好，</a:t>
            </a:r>
            <a:r>
              <a:rPr lang="zh-CN" altLang="en-US"/>
              <a:t>可能是当错误的把前景归结为背景之后，之后的迭代可能继续加强这种错误。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6 - GMM颜色模型换成颜色直方图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首要问题还是直接做颜色直方图空间$256^3$ 太大，要压缩成$12^3$ 应该会失真，平滑操作也是为了减少这种操作带来的噪声。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其次我认为，当GMM换成颜色直方图时，可能不能很好表示占比较低的颜色在前景的情况，在GMM中可能可以用一个簇学习到的颜色信息就被忽略掉了。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另外，因为要以直方图的形式来表示，可能在每个边界[12]左右两边的颜色关系不大，所以才会选择先在颜色空间量化，再去直方图内求解概率。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日程</a:t>
            </a:r>
            <a:r>
              <a:rPr lang="zh-CN" altLang="en-US"/>
              <a:t>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46790" cy="3416935"/>
          </a:xfrm>
        </p:spPr>
        <p:txBody>
          <a:bodyPr>
            <a:normAutofit lnSpcReduction="20000"/>
          </a:bodyPr>
          <a:p>
            <a:pPr>
              <a:lnSpc>
                <a:spcPct val="100000"/>
              </a:lnSpc>
            </a:pPr>
            <a:r>
              <a:rPr lang="en-US" altLang="zh-CN"/>
              <a:t>3-24 </a:t>
            </a:r>
            <a:r>
              <a:rPr lang="zh-CN" altLang="en-US"/>
              <a:t>搭配环境，装了</a:t>
            </a:r>
            <a:r>
              <a:rPr lang="en-US" altLang="zh-CN"/>
              <a:t>OpenCV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3-25 </a:t>
            </a:r>
            <a:r>
              <a:rPr lang="zh-CN" altLang="en-US"/>
              <a:t>学习</a:t>
            </a:r>
            <a:r>
              <a:rPr lang="en-US" altLang="zh-CN"/>
              <a:t>OpenCV</a:t>
            </a:r>
            <a:r>
              <a:rPr lang="zh-CN" altLang="en-US"/>
              <a:t>，</a:t>
            </a:r>
            <a:r>
              <a:rPr lang="en-US" altLang="zh-CN"/>
              <a:t>cmake</a:t>
            </a:r>
            <a:r>
              <a:rPr lang="zh-CN" altLang="en-US"/>
              <a:t>部分</a:t>
            </a:r>
            <a:r>
              <a:rPr lang="zh-CN" altLang="en-US"/>
              <a:t>基础用法，调最大流的</a:t>
            </a:r>
            <a:r>
              <a:rPr lang="zh-CN" altLang="en-US"/>
              <a:t>包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3-26 </a:t>
            </a:r>
            <a:r>
              <a:rPr lang="zh-CN" altLang="en-US"/>
              <a:t>尝试理解论文，</a:t>
            </a:r>
            <a:r>
              <a:rPr lang="zh-CN" altLang="en-US"/>
              <a:t>复现处理灰度图像的</a:t>
            </a:r>
            <a:r>
              <a:rPr lang="en-US" altLang="zh-CN"/>
              <a:t>Graphcut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3-27 </a:t>
            </a:r>
            <a:r>
              <a:rPr lang="zh-CN" altLang="en-US"/>
              <a:t>上午理解</a:t>
            </a:r>
            <a:r>
              <a:rPr lang="en-US" altLang="zh-CN"/>
              <a:t>GMM</a:t>
            </a:r>
            <a:r>
              <a:rPr lang="zh-CN" altLang="en-US"/>
              <a:t>，下午实现</a:t>
            </a:r>
            <a:r>
              <a:rPr lang="en-US" altLang="zh-CN"/>
              <a:t>GMM</a:t>
            </a:r>
            <a:r>
              <a:rPr lang="zh-CN" altLang="en-US"/>
              <a:t>，晚上实现</a:t>
            </a:r>
            <a:r>
              <a:rPr lang="en-US" altLang="zh-CN"/>
              <a:t>Grabcut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3-28 </a:t>
            </a:r>
            <a:r>
              <a:rPr lang="zh-CN" altLang="en-US"/>
              <a:t>上午调用</a:t>
            </a:r>
            <a:r>
              <a:rPr lang="en-US" altLang="zh-CN"/>
              <a:t>EM</a:t>
            </a:r>
            <a:r>
              <a:rPr lang="zh-CN" altLang="en-US"/>
              <a:t>的包，看彩色直方图的实现原理</a:t>
            </a:r>
            <a:r>
              <a:rPr lang="zh-CN" altLang="en-US">
                <a:sym typeface="+mn-ea"/>
              </a:rPr>
              <a:t>以及调了调参数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7 - </a:t>
            </a:r>
            <a:r>
              <a:rPr lang="zh-CN" altLang="en-US">
                <a:sym typeface="+mn-ea"/>
              </a:rPr>
              <a:t>直接在灰度图中画</a:t>
            </a:r>
            <a:r>
              <a:rPr lang="zh-CN" altLang="en-US">
                <a:sym typeface="+mn-ea"/>
              </a:rPr>
              <a:t>矩形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应该是不行的，我认为在彩色图像中能直接通过画矩形的方式提取前景，应当是在空间中颜色范围太大</a:t>
            </a:r>
            <a:r>
              <a:rPr lang="en-US" altLang="zh-CN"/>
              <a:t>($255^3$</a:t>
            </a:r>
            <a:r>
              <a:rPr lang="zh-CN" altLang="en-US"/>
              <a:t>，反而算一个好处？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正常簇的数量（</a:t>
            </a:r>
            <a:r>
              <a:rPr lang="en-US" altLang="zh-CN"/>
              <a:t>K=5</a:t>
            </a:r>
            <a:r>
              <a:rPr lang="zh-CN" altLang="en-US"/>
              <a:t>）并不足以捕获到每个颜色的分布，使得尽管标记了大范围的背景，但仍然能正常分割</a:t>
            </a:r>
            <a:r>
              <a:rPr lang="zh-CN" altLang="en-US"/>
              <a:t>前后景。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总的来说，我认为</a:t>
            </a:r>
            <a:r>
              <a:rPr lang="en-US" altLang="zh-CN"/>
              <a:t>Graphcut</a:t>
            </a:r>
            <a:r>
              <a:rPr lang="zh-CN" altLang="en-US"/>
              <a:t>及</a:t>
            </a:r>
            <a:r>
              <a:rPr lang="en-US" altLang="zh-CN"/>
              <a:t>Grabcut</a:t>
            </a:r>
            <a:r>
              <a:rPr lang="zh-CN" altLang="en-US"/>
              <a:t>提供了一个非常棒的想法，引入了网络流的思想，将图像通过分割平面图的两部分来完成提取背景和前景的</a:t>
            </a:r>
            <a:r>
              <a:rPr lang="zh-CN" altLang="en-US"/>
              <a:t>操作。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Graphcut</a:t>
            </a:r>
            <a:r>
              <a:rPr lang="zh-CN" altLang="en-US"/>
              <a:t>中将输入前景、背景作为</a:t>
            </a:r>
            <a:r>
              <a:rPr lang="zh-CN" altLang="en-US">
                <a:sym typeface="+mn-ea"/>
              </a:rPr>
              <a:t>源汇点的集合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巧妙地利用像素的分布概率作为</a:t>
            </a:r>
            <a:r>
              <a:rPr lang="zh-CN" altLang="en-US">
                <a:sym typeface="+mn-ea"/>
              </a:rPr>
              <a:t>边权。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而在</a:t>
            </a:r>
            <a:r>
              <a:rPr lang="en-US" altLang="zh-CN">
                <a:sym typeface="+mn-ea"/>
              </a:rPr>
              <a:t>Grabcut</a:t>
            </a:r>
            <a:r>
              <a:rPr lang="zh-CN" altLang="en-US">
                <a:sym typeface="+mn-ea"/>
              </a:rPr>
              <a:t>中进一步讨论了前后景的取值思想，本质是将像素在前后景的概率作为边权，</a:t>
            </a:r>
            <a:r>
              <a:rPr lang="zh-CN" altLang="en-US">
                <a:sym typeface="+mn-ea"/>
              </a:rPr>
              <a:t>并引入</a:t>
            </a:r>
            <a:r>
              <a:rPr lang="en-US" altLang="zh-CN">
                <a:sym typeface="+mn-ea"/>
              </a:rPr>
              <a:t>GMM</a:t>
            </a:r>
            <a:r>
              <a:rPr lang="zh-CN" altLang="en-US">
                <a:sym typeface="+mn-ea"/>
              </a:rPr>
              <a:t>模型将应用范围扩展到彩色</a:t>
            </a:r>
            <a:r>
              <a:rPr lang="zh-CN" altLang="en-US">
                <a:sym typeface="+mn-ea"/>
              </a:rPr>
              <a:t>图像。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105" y="291655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zh-CN" altLang="en-US" sz="10700"/>
              <a:t>感谢老师的聆听！</a:t>
            </a:r>
            <a:br>
              <a:rPr lang="zh-CN" altLang="en-US"/>
            </a:br>
            <a:r>
              <a:rPr lang="zh-CN" altLang="en-US"/>
              <a:t>诚盼您的</a:t>
            </a:r>
            <a:r>
              <a:rPr lang="zh-CN" altLang="en-US"/>
              <a:t>指点！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11915140" cy="5086350"/>
          </a:xfrm>
        </p:spPr>
        <p:txBody>
          <a:bodyPr>
            <a:normAutofit/>
          </a:bodyPr>
          <a:p>
            <a:pPr algn="ctr"/>
            <a:r>
              <a:rPr lang="zh-CN" altLang="en-US"/>
              <a:t>成品效果</a:t>
            </a:r>
            <a:r>
              <a:rPr lang="zh-CN" altLang="en-US"/>
              <a:t>展示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low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815" y="85090"/>
            <a:ext cx="10253980" cy="6630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337820" cy="5086350"/>
          </a:xfrm>
        </p:spPr>
        <p:txBody>
          <a:bodyPr>
            <a:normAutofit fontScale="90000"/>
          </a:bodyPr>
          <a:p>
            <a:r>
              <a:rPr lang="en-US" altLang="zh-CN"/>
              <a:t>Flowers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391160" cy="5086350"/>
          </a:xfrm>
        </p:spPr>
        <p:txBody>
          <a:bodyPr>
            <a:normAutofit/>
          </a:bodyPr>
          <a:p>
            <a:r>
              <a:rPr lang="en-US" altLang="zh-CN"/>
              <a:t>horse</a:t>
            </a:r>
            <a:endParaRPr lang="en-US" altLang="zh-CN"/>
          </a:p>
        </p:txBody>
      </p:sp>
      <p:pic>
        <p:nvPicPr>
          <p:cNvPr id="3" name="图片 2" descr="网络流10ep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502285"/>
            <a:ext cx="10344785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11049000" cy="1104265"/>
          </a:xfrm>
        </p:spPr>
        <p:txBody>
          <a:bodyPr>
            <a:normAutofit/>
          </a:bodyPr>
          <a:p>
            <a:pPr algn="ctr"/>
            <a:r>
              <a:rPr lang="en-US" altLang="zh-CN"/>
              <a:t>sheep</a:t>
            </a:r>
            <a:endParaRPr lang="en-US" altLang="zh-CN"/>
          </a:p>
        </p:txBody>
      </p:sp>
      <p:pic>
        <p:nvPicPr>
          <p:cNvPr id="4" name="图片 3" descr="shee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416685"/>
            <a:ext cx="11929745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995" y="128270"/>
            <a:ext cx="11049000" cy="1104265"/>
          </a:xfrm>
        </p:spPr>
        <p:txBody>
          <a:bodyPr>
            <a:normAutofit/>
          </a:bodyPr>
          <a:p>
            <a:pPr algn="ctr"/>
            <a:r>
              <a:rPr lang="en-US" altLang="zh-CN"/>
              <a:t>Carsten</a:t>
            </a:r>
            <a:r>
              <a:rPr lang="zh-CN" altLang="en-US"/>
              <a:t>（</a:t>
            </a:r>
            <a:r>
              <a:rPr lang="zh-CN" altLang="en-US"/>
              <a:t>脸）</a:t>
            </a:r>
            <a:endParaRPr lang="zh-CN" altLang="en-US"/>
          </a:p>
        </p:txBody>
      </p:sp>
      <p:pic>
        <p:nvPicPr>
          <p:cNvPr id="3" name="图片 2" descr="carst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2345"/>
            <a:ext cx="11833225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174625"/>
            <a:ext cx="11049000" cy="756285"/>
          </a:xfrm>
        </p:spPr>
        <p:txBody>
          <a:bodyPr>
            <a:normAutofit fontScale="90000"/>
          </a:bodyPr>
          <a:p>
            <a:pPr algn="ctr"/>
            <a:r>
              <a:rPr lang="en-US" altLang="zh-CN"/>
              <a:t>Carsten</a:t>
            </a:r>
            <a:r>
              <a:rPr lang="zh-CN" altLang="en-US"/>
              <a:t>（</a:t>
            </a:r>
            <a:r>
              <a:rPr lang="zh-CN" altLang="en-US"/>
              <a:t>半身）</a:t>
            </a:r>
            <a:endParaRPr lang="zh-CN" altLang="en-US"/>
          </a:p>
        </p:txBody>
      </p:sp>
      <p:pic>
        <p:nvPicPr>
          <p:cNvPr id="6" name="图片 5" descr="carste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861695"/>
            <a:ext cx="10308590" cy="583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</a:t>
            </a:r>
            <a:r>
              <a:rPr lang="zh-CN" altLang="en-US"/>
              <a:t>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根据迭代次数等相关参数</a:t>
            </a:r>
            <a:r>
              <a:rPr lang="zh-CN" altLang="en-US"/>
              <a:t>的设置、图片</a:t>
            </a:r>
            <a:r>
              <a:rPr lang="zh-CN" altLang="en-US"/>
              <a:t>像素的不同。</a:t>
            </a:r>
            <a:endParaRPr lang="zh-CN" altLang="en-US"/>
          </a:p>
          <a:p>
            <a:r>
              <a:rPr lang="zh-CN" altLang="en-US"/>
              <a:t>速度最快能在0.3s，最慢可能3s往上。</a:t>
            </a:r>
            <a:endParaRPr lang="zh-CN" altLang="en-US"/>
          </a:p>
          <a:p>
            <a:r>
              <a:rPr lang="zh-CN" altLang="en-US"/>
              <a:t>低循环次数的情况下，时间瓶颈主要来自于</a:t>
            </a:r>
            <a:r>
              <a:rPr lang="en-US" altLang="zh-CN"/>
              <a:t>EM</a:t>
            </a:r>
            <a:r>
              <a:rPr lang="zh-CN" altLang="en-US"/>
              <a:t>参数</a:t>
            </a:r>
            <a:r>
              <a:rPr lang="zh-CN" altLang="en-US"/>
              <a:t>调整过程。</a:t>
            </a:r>
            <a:endParaRPr lang="zh-CN" altLang="en-US"/>
          </a:p>
          <a:p>
            <a:r>
              <a:rPr lang="zh-CN" altLang="en-US"/>
              <a:t>大量多次的调用</a:t>
            </a:r>
            <a:r>
              <a:rPr lang="en-US" altLang="zh-CN">
                <a:sym typeface="+mn-ea"/>
              </a:rPr>
              <a:t>EXP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LOG</a:t>
            </a:r>
            <a:r>
              <a:rPr lang="zh-CN" altLang="en-US">
                <a:sym typeface="+mn-ea"/>
              </a:rPr>
              <a:t>大大增加了常数。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zh-CN" altLang="en-US"/>
              <a:t>我使用的系统默认函数</a:t>
            </a:r>
            <a:r>
              <a:rPr lang="en-US" altLang="zh-CN"/>
              <a:t>EXP</a:t>
            </a:r>
            <a:r>
              <a:rPr lang="zh-CN" altLang="en-US"/>
              <a:t>和</a:t>
            </a:r>
            <a:r>
              <a:rPr lang="en-US" altLang="zh-CN"/>
              <a:t>LOG</a:t>
            </a:r>
            <a:r>
              <a:rPr lang="zh-CN" altLang="en-US"/>
              <a:t>，手写可能会</a:t>
            </a:r>
            <a:r>
              <a:rPr lang="zh-CN" altLang="en-US"/>
              <a:t>更快。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djOWU0YzMwMTFhNGRjOGFkOTU1ZTc0YjdlYzE3NG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1602</Words>
  <Application>WPS 演示</Application>
  <PresentationFormat>宽屏</PresentationFormat>
  <Paragraphs>105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GrabCut复现答辩</vt:lpstr>
      <vt:lpstr>日程安排</vt:lpstr>
      <vt:lpstr>成品效果展示</vt:lpstr>
      <vt:lpstr>Flowers</vt:lpstr>
      <vt:lpstr>horse</vt:lpstr>
      <vt:lpstr>sheep</vt:lpstr>
      <vt:lpstr>Carsten（脸）</vt:lpstr>
      <vt:lpstr>Carsten（半身）</vt:lpstr>
      <vt:lpstr>性能效率</vt:lpstr>
      <vt:lpstr>反例</vt:lpstr>
      <vt:lpstr>人物角色 （眼睛、头发、装饰均需要标记）</vt:lpstr>
      <vt:lpstr>修正（效果也不佳）</vt:lpstr>
      <vt:lpstr>思考1(自我感觉)</vt:lpstr>
      <vt:lpstr>簇的数量？</vt:lpstr>
      <vt:lpstr>思考2（算法-效果瓶颈）</vt:lpstr>
      <vt:lpstr>思考3（算法-时间瓶颈）</vt:lpstr>
      <vt:lpstr>思考4（算法-应用瓶颈）</vt:lpstr>
      <vt:lpstr>思考5 - 网络流</vt:lpstr>
      <vt:lpstr>思考6-GMM颜色模型换成颜色直方图</vt:lpstr>
      <vt:lpstr>思考7-能否直接在灰度图中画矩形</vt:lpstr>
      <vt:lpstr>总结</vt:lpstr>
      <vt:lpstr>感谢老师的聆听！ 诚盼您的指点！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Tgotp</cp:lastModifiedBy>
  <cp:revision>27</cp:revision>
  <dcterms:created xsi:type="dcterms:W3CDTF">2023-08-09T12:44:00Z</dcterms:created>
  <dcterms:modified xsi:type="dcterms:W3CDTF">2024-03-28T14:50:38Z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2052-12.1.0.16417</vt:lpwstr>
  </property>
</Properties>
</file>